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-100"/>
            <a:ext cx="4085100" cy="27369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790"/>
            <a:ext cx="2250363" cy="1392365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790"/>
            <a:ext cx="2250363" cy="1392365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6784"/>
            <a:ext cx="1851282" cy="1002839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5623802"/>
            <a:ext cx="2389068" cy="123431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5407536"/>
            <a:ext cx="2795414" cy="1444382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2430444"/>
            <a:ext cx="5361300" cy="19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4550878"/>
            <a:ext cx="5361300" cy="69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3778767"/>
            <a:ext cx="3574800" cy="3079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5492768"/>
            <a:ext cx="2520952" cy="1365553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3"/>
            <a:ext cx="2795414" cy="1444382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hasCustomPrompt="1" type="title"/>
          </p:nvPr>
        </p:nvSpPr>
        <p:spPr>
          <a:xfrm>
            <a:off x="1385850" y="1845133"/>
            <a:ext cx="6372300" cy="183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3818467"/>
            <a:ext cx="6372300" cy="85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628651" y="163208"/>
            <a:ext cx="7886700" cy="9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45459" y="1287254"/>
            <a:ext cx="7869900" cy="48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>
            <a:off x="628650" y="6356353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3028950" y="6356353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6457950" y="6356353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3079200"/>
            <a:ext cx="4386900" cy="37788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5281486"/>
            <a:ext cx="2910145" cy="1576482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3"/>
            <a:ext cx="2795414" cy="1444382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2328133"/>
            <a:ext cx="5377500" cy="219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1127467"/>
            <a:ext cx="7505700" cy="127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2654300"/>
            <a:ext cx="7505700" cy="326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1127467"/>
            <a:ext cx="7505700" cy="127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2654300"/>
            <a:ext cx="3686100" cy="326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2654300"/>
            <a:ext cx="3686100" cy="326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1127467"/>
            <a:ext cx="7505700" cy="127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1127467"/>
            <a:ext cx="3709200" cy="184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3092067"/>
            <a:ext cx="3709200" cy="2826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3764192"/>
            <a:ext cx="7369200" cy="30891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2072150"/>
            <a:ext cx="5560500" cy="47859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"/>
            <a:ext cx="2251347" cy="1391229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6029501"/>
            <a:ext cx="1593306" cy="822734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657"/>
            <a:ext cx="3257455" cy="1681990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734861"/>
            <a:ext cx="6366900" cy="338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1127467"/>
            <a:ext cx="6424200" cy="93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2067600"/>
            <a:ext cx="5859900" cy="52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3289400"/>
            <a:ext cx="5859900" cy="27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3766000"/>
            <a:ext cx="7370400" cy="30921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2067600"/>
            <a:ext cx="5561400" cy="4790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75000"/>
            <a:ext cx="8737500" cy="63081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5551333"/>
            <a:ext cx="7415100" cy="806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605822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xn----8sbabesd4bp6bjck1q.xn--90ais/" TargetMode="External"/><Relationship Id="rId4" Type="http://schemas.openxmlformats.org/officeDocument/2006/relationships/hyperlink" Target="http://xn--80aalqkki.xn----8sbabesd4bp6bjck1q.xn--90ai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info@belinfoportal.by" TargetMode="External"/><Relationship Id="rId4" Type="http://schemas.openxmlformats.org/officeDocument/2006/relationships/hyperlink" Target="https://mso.b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xn--80abmmocmiajmyv.xn--90ais/" TargetMode="External"/><Relationship Id="rId4" Type="http://schemas.openxmlformats.org/officeDocument/2006/relationships/hyperlink" Target="mailto:info@belinfoportal.by" TargetMode="External"/><Relationship Id="rId5" Type="http://schemas.openxmlformats.org/officeDocument/2006/relationships/hyperlink" Target="https://xn----8sbabesd4bp6bjck1q.xn--90a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0ED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>
            <a:off x="1649350" y="462525"/>
            <a:ext cx="6237300" cy="18501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57150" rotWithShape="0" algn="bl" dir="6060000" dist="19050">
              <a:srgbClr val="000000">
                <a:alpha val="56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1730350" y="608375"/>
            <a:ext cx="6100500" cy="143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00"/>
              <a:buFont typeface="Calibri"/>
              <a:buNone/>
            </a:pPr>
            <a:r>
              <a:rPr b="1"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Система нового поколения </a:t>
            </a:r>
            <a:endParaRPr b="1"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00"/>
              <a:buFont typeface="Calibri"/>
              <a:buNone/>
            </a:pP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хостинга официальных сайтов учреждений образования </a:t>
            </a:r>
            <a:endParaRPr b="1"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00"/>
              <a:buFont typeface="Calibri"/>
              <a:buNone/>
            </a:pPr>
            <a:r>
              <a:rPr b="1" lang="en-US" sz="3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CMS “Веб-Мастерская”</a:t>
            </a:r>
            <a:endParaRPr b="1" sz="3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984075" y="537347"/>
            <a:ext cx="75057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/>
              <a:t>Верхушка айсберга “Веб-Мастерская”</a:t>
            </a:r>
            <a:endParaRPr b="1" i="0" sz="3000" u="none" cap="none" strike="noStrike">
              <a:solidFill>
                <a:srgbClr val="9900FF"/>
              </a:solidFill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30475" y="1666650"/>
            <a:ext cx="8477700" cy="45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сайт Веб-Мастерской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https://веб-мастерская.бел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галерея шаблонов с выбором цветовых тем;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портфолио избранных клиентов;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карта всех клиентов;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описание оказание услуг, тарифы, заявки на подключение и перенос сайтов;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контакты техподдержки.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адаптивная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верстка для стандартных шаблонов и оригинальных сайтов;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бесплатное использование https;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использование собственных доменов - адресов сайтов;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человеко-понятные урлы страниц сайтов и возможность использовать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кириллические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домены;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хранение графических файлов, css и js на дисках серверов ВМ;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загрузка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файлов для скачивания (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docx,.xlsx,.pptx,.pdf)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на диски серверов ВМ;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наличие у всех сайтов автоматически генерируемых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robots.txt и sitemap.xml;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не мешает проходить валидацию на соответствие спецификациям и рекомендациям W3C;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мультисерверная система с единым входом в админку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http://админка.веб-мастерская.бел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122650" y="513421"/>
            <a:ext cx="7505700" cy="69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Работа в админке Веб-Мастерской</a:t>
            </a:r>
            <a:endParaRPr b="1" sz="3000"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540050" y="1124400"/>
            <a:ext cx="8088300" cy="52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n-US" sz="1200">
                <a:solidFill>
                  <a:srgbClr val="000000"/>
                </a:solidFill>
              </a:rPr>
              <a:t>Содержание: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улучшенная работа дерева страниц сайта;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вспомогательные контейнеры отделены от основного содержания сайта - раздел "Боксы"</a:t>
            </a:r>
            <a:r>
              <a:rPr lang="en-US" sz="1200">
                <a:solidFill>
                  <a:srgbClr val="000000"/>
                </a:solidFill>
              </a:rPr>
              <a:t>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защита от случайных удалений - </a:t>
            </a:r>
            <a:r>
              <a:rPr lang="en-US" sz="1200">
                <a:solidFill>
                  <a:srgbClr val="000000"/>
                </a:solidFill>
              </a:rPr>
              <a:t>корзина Страниц, Боксов и Контейнеров;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расширенные свойства страниц и расширенные свойства контейнеров;</a:t>
            </a:r>
            <a:br>
              <a:rPr lang="en-US" sz="1200">
                <a:solidFill>
                  <a:srgbClr val="000000"/>
                </a:solidFill>
              </a:rPr>
            </a:br>
            <a:endParaRPr sz="6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n-US" sz="1200">
                <a:solidFill>
                  <a:srgbClr val="000000"/>
                </a:solidFill>
              </a:rPr>
              <a:t>Дизайн: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вёрстка макетов страниц стала проще, удобнее и понятнее, расширен функционал модулей</a:t>
            </a:r>
            <a:r>
              <a:rPr lang="en-US" sz="1200">
                <a:solidFill>
                  <a:srgbClr val="000000"/>
                </a:solidFill>
              </a:rPr>
              <a:t>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простое подключение сторонних шрифтов и отдельные изображения для дизайна</a:t>
            </a:r>
            <a:r>
              <a:rPr lang="en-US" sz="1200">
                <a:solidFill>
                  <a:srgbClr val="000000"/>
                </a:solidFill>
              </a:rPr>
              <a:t>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корзина и промежуточные сохранения для защиты от ошибок при редактировании</a:t>
            </a:r>
            <a:r>
              <a:rPr lang="en-US" sz="1200">
                <a:solidFill>
                  <a:srgbClr val="000000"/>
                </a:solidFill>
              </a:rPr>
              <a:t>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отказ от языковых строк для упрощения работы дизайнера</a:t>
            </a:r>
            <a:r>
              <a:rPr lang="en-US" sz="1200">
                <a:solidFill>
                  <a:srgbClr val="000000"/>
                </a:solidFill>
              </a:rPr>
              <a:t>.</a:t>
            </a:r>
            <a:br>
              <a:rPr lang="en-US" sz="1200">
                <a:solidFill>
                  <a:srgbClr val="000000"/>
                </a:solidFill>
              </a:rPr>
            </a:br>
            <a:endParaRPr sz="6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n-US" sz="1200">
                <a:solidFill>
                  <a:srgbClr val="000000"/>
                </a:solidFill>
              </a:rPr>
              <a:t>Управление: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параметры сайта, кэширование важных страниц;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утилиты, импорт - экспорт дизайна и содержания;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настройка упрощенного режима - макросы.</a:t>
            </a:r>
            <a:br>
              <a:rPr lang="en-US" sz="1200">
                <a:solidFill>
                  <a:srgbClr val="000000"/>
                </a:solidFill>
              </a:rPr>
            </a:br>
            <a:endParaRPr sz="6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n-US" sz="1200">
                <a:solidFill>
                  <a:srgbClr val="000000"/>
                </a:solidFill>
              </a:rPr>
              <a:t>Упрощенный режим: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создание контейнера в один клик;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просмотр избранных страниц в один клик.</a:t>
            </a:r>
            <a:br>
              <a:rPr lang="en-US" sz="1200">
                <a:solidFill>
                  <a:srgbClr val="000000"/>
                </a:solidFill>
              </a:rPr>
            </a:br>
            <a:endParaRPr sz="6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n-US" sz="1200">
                <a:solidFill>
                  <a:srgbClr val="000000"/>
                </a:solidFill>
              </a:rPr>
              <a:t>Эргономичность выполнения действий и современный дизайн: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минимизированное число кликов;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контекстное меню;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en-US" sz="1200">
                <a:solidFill>
                  <a:srgbClr val="000000"/>
                </a:solidFill>
              </a:rPr>
              <a:t>настройка интерфейса “под себя”.</a:t>
            </a:r>
            <a:endParaRPr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819150" y="449649"/>
            <a:ext cx="7505700" cy="6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Миграция на Веб-Мастерскую</a:t>
            </a:r>
            <a:endParaRPr b="1" sz="3000"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287075" y="1068575"/>
            <a:ext cx="8540700" cy="53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/>
              <a:t>переход к использованию непосредственно своих собственных доменов или доменов вышестоящих гос органов - например minskedu.gov.by: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переход на почтовые ящики зоны </a:t>
            </a:r>
            <a:r>
              <a:rPr lang="en-US" sz="1400"/>
              <a:t>minskedu.gov.by:</a:t>
            </a:r>
            <a:endParaRPr sz="1400"/>
          </a:p>
          <a:p>
            <a: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-US" sz="1300"/>
              <a:t>владелец домена minskedu.gov.by - Комитет по образованию Мингорисполкома;</a:t>
            </a:r>
            <a:endParaRPr sz="1300"/>
          </a:p>
          <a:p>
            <a: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-US" sz="1300"/>
              <a:t>почтовый сервис в домене minskedu.gov.by зарегистрирован на сам Комитет;</a:t>
            </a:r>
            <a:endParaRPr sz="1300"/>
          </a:p>
          <a:p>
            <a:pPr indent="-311150" lvl="1" marL="914400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-US" sz="1300"/>
              <a:t>контроль за использованием домена и почтового сервиса - МГИРО;</a:t>
            </a:r>
            <a:endParaRPr sz="1300"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300"/>
              <a:t>техническая помощь по администрированию домена minskedu.gov.by - ООО “Белинфопотал”:</a:t>
            </a:r>
            <a:br>
              <a:rPr lang="en-US" sz="1400"/>
            </a:br>
            <a:r>
              <a:rPr lang="en-US" sz="1400"/>
              <a:t>- письмо на 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info@belinfoportal.by</a:t>
            </a:r>
            <a:r>
              <a:rPr lang="en-US" sz="1400"/>
              <a:t> с просьбой открыть почтовый ящик в зоне minskedu.gov.by.</a:t>
            </a:r>
            <a:br>
              <a:rPr lang="en-US" sz="1400"/>
            </a:br>
            <a:r>
              <a:rPr lang="en-US" sz="600"/>
              <a:t> </a:t>
            </a:r>
            <a:endParaRPr sz="600"/>
          </a:p>
          <a:p>
            <a:pPr indent="-317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/>
              <a:t>перенос сайта на ВМ:</a:t>
            </a:r>
            <a:endParaRPr sz="1400"/>
          </a:p>
          <a:p>
            <a:pPr indent="-317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заявка на перенос сайта (адрес Вашего сайта, контакты администратора сайта, логин-пароль от админки, желаемый дизайн сайта после переноса);</a:t>
            </a:r>
            <a:endParaRPr sz="1400"/>
          </a:p>
          <a:p>
            <a:pPr indent="-317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перенос сайта специалисты ВМ сделают самостоятельно и максимально полно;</a:t>
            </a:r>
            <a:endParaRPr sz="1400"/>
          </a:p>
          <a:p>
            <a:pPr indent="-317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проверка сайта после переноса, устранение недочетов;</a:t>
            </a:r>
            <a:endParaRPr sz="1400"/>
          </a:p>
          <a:p>
            <a:pPr indent="-317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перенаправление пользователей со старого сайта на новый.</a:t>
            </a:r>
            <a:br>
              <a:rPr lang="en-US" sz="1400"/>
            </a:br>
            <a:r>
              <a:rPr lang="en-US" sz="600"/>
              <a:t> </a:t>
            </a:r>
            <a:endParaRPr sz="600"/>
          </a:p>
          <a:p>
            <a:pPr indent="-317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/>
              <a:t>при необходимости использования ПИСОП - перенос данных из ПИСОП в МСО:</a:t>
            </a:r>
            <a:endParaRPr sz="1400"/>
          </a:p>
          <a:p>
            <a:pPr indent="-317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МСО </a:t>
            </a:r>
            <a:r>
              <a:rPr lang="en-US" sz="1400" u="sng">
                <a:solidFill>
                  <a:schemeClr val="hlink"/>
                </a:solidFill>
                <a:hlinkClick r:id="rId4"/>
              </a:rPr>
              <a:t>https://mso.by</a:t>
            </a:r>
            <a:r>
              <a:rPr lang="en-US" sz="1400"/>
              <a:t> - альтернатива ПИСОП</a:t>
            </a:r>
            <a:br>
              <a:rPr lang="en-US" sz="1400"/>
            </a:br>
            <a:r>
              <a:rPr lang="en-US" sz="600"/>
              <a:t> </a:t>
            </a:r>
            <a:endParaRPr sz="600"/>
          </a:p>
          <a:p>
            <a:pPr indent="-317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/>
              <a:t>расторжение договора со старым хостингом только после полной уверенности, что это никак Вам не навредит;</a:t>
            </a:r>
            <a:br>
              <a:rPr lang="en-US" sz="1400"/>
            </a:br>
            <a:r>
              <a:rPr lang="en-US" sz="600"/>
              <a:t> </a:t>
            </a:r>
            <a:endParaRPr sz="600"/>
          </a:p>
          <a:p>
            <a:pPr indent="-3175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 sz="1400"/>
              <a:t>заключение договора с нами только после расторжения договора со старым хостингом:</a:t>
            </a:r>
            <a:endParaRPr sz="1400"/>
          </a:p>
          <a:p>
            <a:pPr indent="-317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400"/>
              <a:t>готовы ждать столько сколько потребуется (считаем это тестовым периодом):</a:t>
            </a:r>
            <a:endParaRPr sz="1400"/>
          </a:p>
          <a:p>
            <a:pPr indent="-317500" lvl="2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 sz="1400"/>
              <a:t>все это время мы предоставляем услуги в полном объёме без ограничений.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851050" y="648992"/>
            <a:ext cx="7505700" cy="12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82924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424242"/>
                </a:solidFill>
                <a:latin typeface="Maven Pro"/>
                <a:ea typeface="Maven Pro"/>
                <a:cs typeface="Maven Pro"/>
                <a:sym typeface="Maven Pro"/>
              </a:rPr>
              <a:t>Спасибо за внимание</a:t>
            </a:r>
            <a:endParaRPr b="1" sz="3600"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851050" y="2167875"/>
            <a:ext cx="7505700" cy="32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ООО "Белинфопортал"  </a:t>
            </a:r>
            <a:r>
              <a:rPr lang="en-US" sz="18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https://белинфопортал.бел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Телефоны: +375 17 285-70-35, +375 29 865-70-35</a:t>
            </a:r>
            <a:br>
              <a:rPr lang="en-US" sz="1800">
                <a:latin typeface="Arial"/>
                <a:ea typeface="Arial"/>
                <a:cs typeface="Arial"/>
                <a:sym typeface="Arial"/>
              </a:rPr>
            </a:br>
            <a:br>
              <a:rPr lang="en-US" sz="600"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latin typeface="Arial"/>
                <a:ea typeface="Arial"/>
                <a:cs typeface="Arial"/>
                <a:sym typeface="Arial"/>
              </a:rPr>
              <a:t>е-mail: </a:t>
            </a:r>
            <a:r>
              <a:rPr lang="en-US" sz="18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info@belinfoportal.by</a:t>
            </a:r>
            <a:endParaRPr sz="1800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Веб-Мастерская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https://веб-мастерская.бел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